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media1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39DDDB-066C-4F38-A60E-C3E8711A8C9D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22AB63-0D58-4A83-A283-2A48D8B3DB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7781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22AB63-0D58-4A83-A283-2A48D8B3DB9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3511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7CB8E-F809-4402-9A89-F094A5EE48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52782F-4479-4E03-B969-D4F7F44D60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BF0AC5-7CAF-4E28-991C-B18574529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B56A9-B821-4905-ABC9-F62B09B44303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6832C8-4667-4B6D-82C5-56BE1058C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E04B59-6157-4757-BE7F-4AA608B0F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8766F-55A8-4DDD-93DB-7510923279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6898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C625B-4338-47BC-8978-88836DF99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7B6577-EC90-405C-A8C2-83FB9EBB02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072534-16B2-49D4-8556-189E9C7F15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B56A9-B821-4905-ABC9-F62B09B44303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607078-43DA-474E-9E97-CAD3CCA8F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1B5F59-1CCD-405F-B648-AB6C1689B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8766F-55A8-4DDD-93DB-7510923279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2677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64AB796-8A8C-4F08-9809-56AE7569BC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4AB4FB-B0D7-44F4-96A0-3E36E34600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0DE151-95CA-4B25-952E-E8CCB0BBA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B56A9-B821-4905-ABC9-F62B09B44303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B97348-EA94-4185-9CF9-2F8452364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9784B6-EA45-48BA-B202-41C2D6D81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8766F-55A8-4DDD-93DB-7510923279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4715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0D746-EC66-48A4-ADA3-EA845965F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E76DCD-5B55-41A8-8FE3-DF93EE87F4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4724B8-FEC0-4644-BE5D-EB87C6B327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B56A9-B821-4905-ABC9-F62B09B44303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C32AF9-6065-4555-8720-22A9FADDA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AE8C28-8A33-4AEF-9B20-7FFC63351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8766F-55A8-4DDD-93DB-7510923279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6634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00A486-E932-4489-A5DC-0A1F9AE6A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125451-9886-428A-A887-8B56482F31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A983AA-EC20-42A6-A8FE-389003B9C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B56A9-B821-4905-ABC9-F62B09B44303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2B28B9-3204-4F13-8109-97100B5CC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F85CB9-E524-40C7-8784-144E6E2EE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8766F-55A8-4DDD-93DB-7510923279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8438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A308F-405A-45FF-AFA8-40CD6F6C7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63E609-D8F4-4699-BDED-7E87D1D9A9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2AF1A6-3DB1-458E-9D30-6AB0A7CE10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A97BD3-5DF4-4D2D-85B7-9B9444E87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B56A9-B821-4905-ABC9-F62B09B44303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19084F-32D8-41D7-A392-D6277AD058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9C1DEF-1AC9-41E7-859F-696986A27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8766F-55A8-4DDD-93DB-7510923279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1834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CEF00-948D-48EF-931E-1BC11A32DB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F5BFB2-6B92-4BD5-9A1A-86C2B73BD4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C4BD5F-179A-40F7-AFB2-5EC3CA5F0B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FFF1A25-DB03-49F6-A171-E449D04700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0DE4808-1107-43A9-A661-0A865E0944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F22C58F-A8E0-456A-BA60-B784BCB709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B56A9-B821-4905-ABC9-F62B09B44303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B8A07B3-18D9-4628-AC05-6146096BB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6B2E995-C685-4CD0-BDB4-D0FD6E995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8766F-55A8-4DDD-93DB-7510923279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733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A950E-0023-4634-AB2C-0705103B1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FEF809-8F49-4949-BEF2-BD2049155A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B56A9-B821-4905-ABC9-F62B09B44303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459EB4-260D-4341-B8AE-035EDF6787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AC8F99-1EA3-49DA-BAAC-336C749F5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8766F-55A8-4DDD-93DB-7510923279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7971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82E9D8-12BE-4F5F-A1D4-99FCF37E6A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B56A9-B821-4905-ABC9-F62B09B44303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5C19B63-8DC7-4515-BC14-9B86C7A7B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4C8EA4-19E9-4349-9D66-6E260E549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8766F-55A8-4DDD-93DB-7510923279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2320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1D41D5-22D6-47DE-8061-E598EBAC0C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B8B67-71E2-4190-A5D8-44A1720B2C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243591-808A-4985-9DE9-5965C56C06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572452-6E82-4E13-8C17-5D4BE625A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B56A9-B821-4905-ABC9-F62B09B44303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7A3340-D081-49D9-B04E-B53B9ABA2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96344E-8DE1-483E-A070-CFC492AD8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8766F-55A8-4DDD-93DB-7510923279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4643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0299A-48CD-4AF9-A954-A49CA5FC3A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1A2B5EE-919E-4337-B9D1-A90500B889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F5B1C3-9D34-4012-957D-97E8F0D63F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F08B37-3FD9-46EB-8E88-FA651FB0A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B56A9-B821-4905-ABC9-F62B09B44303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6B9C81-2C76-46C2-9877-9B2E47E7F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8B59D4-3F79-40ED-9DFA-38354A69B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8766F-55A8-4DDD-93DB-7510923279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5619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30CDBF-AF23-4827-ABB6-56834450F0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E2147A-7650-49C0-9584-6CD82F5175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FC3D5D-A405-4E82-BCCF-42062B44A8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DB56A9-B821-4905-ABC9-F62B09B44303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01E20C-9CB9-4C88-90A5-3887F8A3BC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D61E0E-8C22-45AB-9054-E17693EA1A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E8766F-55A8-4DDD-93DB-7510923279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1034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8B8BB3-6391-4EBD-B3B0-E32CA64EF5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97391" y="1150425"/>
            <a:ext cx="9144000" cy="2387600"/>
          </a:xfrm>
        </p:spPr>
        <p:txBody>
          <a:bodyPr>
            <a:normAutofit/>
          </a:bodyPr>
          <a:lstStyle/>
          <a:p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project management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053F4E-BE04-40B1-946B-401E495619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2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 # 10 </a:t>
            </a:r>
            <a:r>
              <a:rPr lang="en-US" sz="3200" b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MANAGEMENT AND LEADERSHIP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B200CAF-ADB4-42DB-9D11-57AE48696A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36923" y="597994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193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72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0B51E8-F7A2-4C66-9755-E147B35F4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4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Manage the Organization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822B45-8EB7-465A-80CE-2389CCA0CB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6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Don’t Confuse Flexibility with Always Saying Yes</a:t>
            </a:r>
          </a:p>
          <a:p>
            <a:r>
              <a:rPr lang="en-US" sz="26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Don’t agree to an unrealistic schedule</a:t>
            </a:r>
          </a:p>
          <a:p>
            <a:r>
              <a:rPr lang="en-US" sz="26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Change your approach when necessary</a:t>
            </a:r>
          </a:p>
          <a:p>
            <a:r>
              <a:rPr lang="en-US" sz="26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Don’t confuse “easy to describe” with “easy to implement”</a:t>
            </a:r>
          </a:p>
          <a:p>
            <a:pPr marL="0" indent="0">
              <a:buNone/>
            </a:pPr>
            <a:r>
              <a:rPr lang="en-US" sz="26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273ECAC-0C6F-444C-927D-029199BC5BB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049000" y="60071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422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62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68CA7-A7CE-4CF4-8497-7C2528BAD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Take Responsibility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2320AC-6EEF-4E0D-B483-CA0A285566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26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person has </a:t>
            </a:r>
            <a:r>
              <a:rPr lang="en-US" sz="2600" b="0" i="1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responsibility </a:t>
            </a:r>
            <a:r>
              <a:rPr lang="en-US" sz="26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a task only if he is given sufficient authority to perform the task and is held accountable for the results.</a:t>
            </a:r>
          </a:p>
          <a:p>
            <a:pPr algn="just"/>
            <a:r>
              <a:rPr lang="en-US" sz="26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Managers routinely throw around the word “responsibility,” often in the context of a subordinate “not taking responsibility” for a task. </a:t>
            </a:r>
          </a:p>
          <a:p>
            <a:pPr algn="just"/>
            <a:r>
              <a:rPr lang="en-US" sz="26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many of them, “take responsibility for this task” is synonymous with “go away and don’t bother me until the task is complete.”</a:t>
            </a: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3C60542-E53A-4EC8-8259-EE87FC540B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5059" y="58721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492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547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8071F-E424-45A9-9CC3-62DD5C1CB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Ensure That You Have Authority to Do the Project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37CD2A-FB15-47D0-BA79-557A13E0F0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26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person has </a:t>
            </a:r>
            <a:r>
              <a:rPr lang="en-US" sz="2600" b="0" i="1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authority </a:t>
            </a:r>
            <a:r>
              <a:rPr lang="en-US" sz="26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perform a task only if he is has adequate control over the resources necessary to complete the task.</a:t>
            </a:r>
          </a:p>
          <a:p>
            <a:pPr algn="just"/>
            <a:r>
              <a:rPr lang="en-US" sz="26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Giving a project manager authority to carry out a project means giving him control over the resources (people, office space, hardware, software, etc.) required to complete it. </a:t>
            </a:r>
          </a:p>
          <a:p>
            <a:pPr algn="just"/>
            <a:r>
              <a:rPr lang="en-US" sz="26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Since resources cost money, sufficient budget for the project must be allocated within the organization.</a:t>
            </a: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FED6833-22F7-497A-BD5A-74D3E54EEB4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81347" y="60071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965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387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E8A35-5FF2-40F5-8606-5DF51A66A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 Are Accountable for the Project’s Success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36CE4F-6C02-4F8A-AFFB-9FBB33C39A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26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person is </a:t>
            </a:r>
            <a:r>
              <a:rPr lang="en-US" sz="2600" b="0" i="1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accountable </a:t>
            </a:r>
            <a:r>
              <a:rPr lang="en-US" sz="26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a task if failure to effectively perform that task carries professional values. </a:t>
            </a:r>
          </a:p>
          <a:p>
            <a:pPr algn="just"/>
            <a:r>
              <a:rPr lang="en-US" sz="26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These professional values can take one or more of four possible forms:</a:t>
            </a:r>
          </a:p>
          <a:p>
            <a:pPr lvl="1" algn="just"/>
            <a:r>
              <a:rPr lang="en-US" sz="26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His reputation is damaged among his peers and in the organization.</a:t>
            </a:r>
          </a:p>
          <a:p>
            <a:pPr lvl="1" algn="just"/>
            <a:r>
              <a:rPr lang="en-US" sz="26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His manager gives him a poor performance review.</a:t>
            </a:r>
          </a:p>
          <a:p>
            <a:pPr lvl="1" algn="just"/>
            <a:r>
              <a:rPr lang="en-US" sz="26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His compensation is reduced.</a:t>
            </a:r>
          </a:p>
          <a:p>
            <a:pPr lvl="1" algn="just"/>
            <a:r>
              <a:rPr lang="en-US" sz="26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His responsibilities are changed (or taken away altogether, if he is fired).</a:t>
            </a: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0CEA423-94F2-434A-B7A9-8B603CA8822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049000" y="588327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8678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11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706B50-A9EF-4C54-BDF1-7EAE31DC0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Grant Authority and Accountability to Team Members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E8A10D-738C-4D4B-AA98-200DDCB5D3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26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When you are responsible for a software project, you are accountable for its success. </a:t>
            </a:r>
          </a:p>
          <a:p>
            <a:pPr algn="just"/>
            <a:r>
              <a:rPr lang="en-US" sz="26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However, you are not the only person accountable—you must distribute that accountability fairly among the project team.</a:t>
            </a:r>
          </a:p>
          <a:p>
            <a:pPr algn="just"/>
            <a:r>
              <a:rPr lang="en-US" sz="26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Never assign a task to a person who does not have the authority to perform it. All engineers must have control over their time.</a:t>
            </a:r>
          </a:p>
          <a:p>
            <a:pPr algn="just"/>
            <a:r>
              <a:rPr lang="en-US" sz="26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the project is late or runs into problems, you must give every project team member your guarantee that you will work hard to identify the root cause of the problem.</a:t>
            </a: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241EBBF-D79A-4257-90CA-071484C7105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07261" y="588327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508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802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6BEFF-5E16-4A51-9BC9-3CF204148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Defend Your Project Against Challenges to Your Authority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35859A-9B40-47A4-855C-0BD67FFB10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26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resources are pulled off of your project, your authority is being challenged. </a:t>
            </a:r>
          </a:p>
          <a:p>
            <a:pPr algn="just"/>
            <a:r>
              <a:rPr lang="en-US" sz="26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 only have authority to do a task if you can command the resources necessary to complete it, and, when people are pulled off of your project, those resources are no longer available to you.</a:t>
            </a:r>
          </a:p>
          <a:p>
            <a:pPr algn="just"/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3DD00C5-5931-4456-A8F9-FA8F2AD53F1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28828" y="58721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814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9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A964D2-B78B-4101-BF21-EEA14DCF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 Everything Out in the Open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9E576A-A140-4998-A915-7A67C741E4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26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Publish Your Work Products </a:t>
            </a:r>
            <a:r>
              <a:rPr lang="en-US" sz="26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work products should be kept in a public repository. This could be a shared folder or directory, a version control system, a Wiki or other sort of web interface, a knowledge base, or some other system for information storage.</a:t>
            </a:r>
          </a:p>
          <a:p>
            <a:pPr algn="just"/>
            <a:r>
              <a:rPr lang="en-US" sz="26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Make Decisions Based on Known Guidelines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you do things the same way every time, the people who work with you will come to understand the reasoning behind your decisions.</a:t>
            </a:r>
          </a:p>
          <a:p>
            <a:pPr algn="just"/>
            <a:r>
              <a:rPr lang="en-US" sz="26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One way to help others understand your perspective, and avoid surprising them, is to publish the standards by which you manage.</a:t>
            </a: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E83E28B-367D-41AA-8DA1-CE48E404D7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049000" y="588327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006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87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F711E-82D1-4AFC-9101-1F162CE94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Manage the Organization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9DD5AF-6F81-4DBF-A1CF-1CF045DB08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6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Senior Managers See Software Projects as a Cost Burden</a:t>
            </a:r>
          </a:p>
          <a:p>
            <a:pPr algn="just"/>
            <a:r>
              <a:rPr lang="en-US" sz="26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Many project managers face an uphill battle when interacting with their organizations’ senior management. </a:t>
            </a:r>
          </a:p>
          <a:p>
            <a:pPr algn="just"/>
            <a:r>
              <a:rPr lang="en-US" sz="26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senior managers only see the cost of the development, and often fail to see how the software projects help the organization. </a:t>
            </a:r>
          </a:p>
          <a:p>
            <a:pPr algn="just"/>
            <a:r>
              <a:rPr lang="en-US" sz="26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These problems are combined when projects come in late, or do not fill the needs of the stakeholders</a:t>
            </a: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6C3718D-DCB2-4FD3-8B1D-64D009ED33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805160" y="57023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65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730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2F4839-9218-4B53-9AE1-5CBB377CA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Continue…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6A2FDF-DA47-4530-8BD8-1340C762AC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26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Show Senior Managers the Impact of Their Decisions</a:t>
            </a:r>
          </a:p>
          <a:p>
            <a:pPr algn="just"/>
            <a:r>
              <a:rPr lang="en-US" sz="26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good organizations, decisions are based on objective standards and metrics that were developed in advance to determine the health of the application.</a:t>
            </a:r>
          </a:p>
          <a:p>
            <a:pPr algn="just"/>
            <a:r>
              <a:rPr lang="en-US" sz="26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decisions— approval of schedules, deadlines, budgets, and resources—are made by a single person or a group of people who make those decisions based on objective evidence.</a:t>
            </a: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0D3FFC0-AB8D-44B9-96F1-B30FC7C78F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53800" y="60071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437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998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534</TotalTime>
  <Words>706</Words>
  <Application>Microsoft Office PowerPoint</Application>
  <PresentationFormat>Widescreen</PresentationFormat>
  <Paragraphs>45</Paragraphs>
  <Slides>10</Slides>
  <Notes>1</Notes>
  <HiddenSlides>0</HiddenSlides>
  <MMClips>10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Times New Roman</vt:lpstr>
      <vt:lpstr>Office Theme</vt:lpstr>
      <vt:lpstr>Software project management </vt:lpstr>
      <vt:lpstr>Take Responsibility</vt:lpstr>
      <vt:lpstr>Ensure That You Have Authority to Do the Project</vt:lpstr>
      <vt:lpstr>You Are Accountable for the Project’s Success</vt:lpstr>
      <vt:lpstr>Grant Authority and Accountability to Team Members</vt:lpstr>
      <vt:lpstr>Defend Your Project Against Challenges to Your Authority</vt:lpstr>
      <vt:lpstr>Do Everything Out in the Open</vt:lpstr>
      <vt:lpstr>Manage the Organization</vt:lpstr>
      <vt:lpstr>Continue…</vt:lpstr>
      <vt:lpstr>Manage the Organization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Part 2 USING PROJECT MANAGEMENT EFFECTIVELY</dc:title>
  <dc:creator>Hafiza MAryum Ishfaq</dc:creator>
  <cp:lastModifiedBy>Hafiza MAryum Ishfaq</cp:lastModifiedBy>
  <cp:revision>32</cp:revision>
  <dcterms:created xsi:type="dcterms:W3CDTF">2020-12-09T10:02:29Z</dcterms:created>
  <dcterms:modified xsi:type="dcterms:W3CDTF">2020-12-17T10:55:56Z</dcterms:modified>
</cp:coreProperties>
</file>

<file path=docProps/thumbnail.jpeg>
</file>